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86118" autoAdjust="0"/>
  </p:normalViewPr>
  <p:slideViewPr>
    <p:cSldViewPr>
      <p:cViewPr varScale="1">
        <p:scale>
          <a:sx n="98" d="100"/>
          <a:sy n="98" d="100"/>
        </p:scale>
        <p:origin x="21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349E5-5582-4F72-8440-DEE23B2E5898}" type="datetimeFigureOut">
              <a:rPr lang="fr-FR" smtClean="0"/>
              <a:pPr/>
              <a:t>25/03/2019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BE95-57E7-41EA-9F38-C7754A1D9DC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77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Identification sur</a:t>
            </a:r>
            <a:r>
              <a:rPr lang="fr-FR" baseline="0" dirty="0"/>
              <a:t> les plaques stigmatiques de la larve.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BE95-57E7-41EA-9F38-C7754A1D9DC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2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- 2 </a:t>
            </a:r>
            <a:r>
              <a:rPr lang="fr-FR" dirty="0" err="1"/>
              <a:t>haplotypes</a:t>
            </a:r>
            <a:r>
              <a:rPr lang="fr-FR" dirty="0"/>
              <a:t> génétiques différents en Europe.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BE95-57E7-41EA-9F38-C7754A1D9DC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46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Localisation</a:t>
            </a:r>
            <a:r>
              <a:rPr lang="fr-FR" baseline="0" dirty="0"/>
              <a:t> </a:t>
            </a:r>
            <a:r>
              <a:rPr lang="fr-FR" dirty="0"/>
              <a:t>sur</a:t>
            </a:r>
            <a:r>
              <a:rPr lang="fr-FR" baseline="0" dirty="0"/>
              <a:t> nos trois départements conforme à la zone d’activité reconnue de </a:t>
            </a:r>
            <a:r>
              <a:rPr lang="fr-FR" baseline="0" dirty="0" err="1"/>
              <a:t>Wohlfahrtia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BE95-57E7-41EA-9F38-C7754A1D9DC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6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Différenciation entre </a:t>
            </a:r>
            <a:r>
              <a:rPr lang="fr-FR" dirty="0" err="1"/>
              <a:t>Wohlfahrtia</a:t>
            </a:r>
            <a:r>
              <a:rPr lang="fr-FR" dirty="0"/>
              <a:t> </a:t>
            </a:r>
            <a:r>
              <a:rPr lang="fr-FR" dirty="0" err="1"/>
              <a:t>magnifica</a:t>
            </a:r>
            <a:r>
              <a:rPr lang="fr-FR" dirty="0"/>
              <a:t> et </a:t>
            </a:r>
            <a:r>
              <a:rPr lang="fr-FR" dirty="0" err="1"/>
              <a:t>Lucilia</a:t>
            </a:r>
            <a:r>
              <a:rPr lang="fr-FR" dirty="0"/>
              <a:t> </a:t>
            </a:r>
            <a:r>
              <a:rPr lang="fr-FR" dirty="0" err="1"/>
              <a:t>sericata</a:t>
            </a:r>
            <a:r>
              <a:rPr lang="fr-FR" dirty="0"/>
              <a:t>,</a:t>
            </a:r>
            <a:r>
              <a:rPr lang="fr-FR" baseline="0" dirty="0"/>
              <a:t> mouche à myiase habituelle de notre zone.</a:t>
            </a:r>
          </a:p>
          <a:p>
            <a:pPr marL="171450" indent="-171450">
              <a:buFontTx/>
              <a:buChar char="-"/>
            </a:pPr>
            <a:r>
              <a:rPr lang="fr-FR" dirty="0"/>
              <a:t>Morphologie de la mouche: </a:t>
            </a:r>
          </a:p>
          <a:p>
            <a:pPr marL="628650" lvl="1" indent="-171450">
              <a:buFontTx/>
              <a:buChar char="-"/>
            </a:pPr>
            <a:r>
              <a:rPr lang="fr-FR" dirty="0" err="1"/>
              <a:t>Lucilia</a:t>
            </a:r>
            <a:r>
              <a:rPr lang="fr-FR" baseline="0" dirty="0"/>
              <a:t> : </a:t>
            </a:r>
            <a:r>
              <a:rPr lang="fr-FR" dirty="0"/>
              <a:t>Couleur : bleu métallique</a:t>
            </a:r>
            <a:r>
              <a:rPr lang="fr-FR" baseline="0" dirty="0"/>
              <a:t> / </a:t>
            </a:r>
            <a:r>
              <a:rPr lang="fr-FR" dirty="0"/>
              <a:t>Taille : 6 à 11 mm</a:t>
            </a:r>
          </a:p>
          <a:p>
            <a:pPr marL="628650" lvl="1" indent="-171450">
              <a:buFontTx/>
              <a:buChar char="-"/>
            </a:pPr>
            <a:r>
              <a:rPr lang="fr-FR" dirty="0" err="1"/>
              <a:t>Wohlfahrtia</a:t>
            </a:r>
            <a:r>
              <a:rPr lang="fr-FR" baseline="0" dirty="0"/>
              <a:t> : </a:t>
            </a:r>
            <a:r>
              <a:rPr lang="fr-FR" dirty="0"/>
              <a:t>Couleur : gris – noir, avec un abdomen avec points noirs</a:t>
            </a:r>
            <a:r>
              <a:rPr lang="fr-FR" baseline="0" dirty="0"/>
              <a:t> sur abdomen blanc</a:t>
            </a:r>
            <a:r>
              <a:rPr lang="fr-FR" dirty="0"/>
              <a:t> + Yeux rouge brique</a:t>
            </a:r>
            <a:r>
              <a:rPr lang="fr-FR" baseline="0" dirty="0"/>
              <a:t> / </a:t>
            </a:r>
            <a:r>
              <a:rPr lang="fr-FR" dirty="0"/>
              <a:t>Taille : 8 à 14 mm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BE95-57E7-41EA-9F38-C7754A1D9DC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1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</a:t>
            </a:r>
            <a:r>
              <a:rPr lang="fr-FR" baseline="0" dirty="0"/>
              <a:t> Zones de localisation correspondent aux zones humides et délainées du corps</a:t>
            </a:r>
          </a:p>
          <a:p>
            <a:r>
              <a:rPr lang="fr-FR" baseline="0" dirty="0"/>
              <a:t>- Deux localisations préférentielles sur les ovins : espace </a:t>
            </a:r>
            <a:r>
              <a:rPr lang="fr-FR" baseline="0" dirty="0" err="1"/>
              <a:t>interdigité</a:t>
            </a:r>
            <a:r>
              <a:rPr lang="fr-FR" baseline="0" dirty="0"/>
              <a:t> et vulve =&gt; facteurs de risque : affection du pied (mal blanc, piétin…) et chaleurs lors de la mise à la reproduction (pose d’éponges = facteur aggravant)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Les Rencontres du CIIRPO - 20 septembre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Myiases à Wohlfahrtia - Des solutions pour prévenir et guérir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58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mortalité</a:t>
            </a:r>
            <a:r>
              <a:rPr lang="fr-FR" baseline="0" dirty="0"/>
              <a:t> suite aux surinfection s’observe surtout sur les jeunes (veaux agneaux suite atteintes nombril ou boucles)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BE95-57E7-41EA-9F38-C7754A1D9DC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93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Bien que la pathologie due à cette Mouche soit connue</a:t>
            </a:r>
            <a:r>
              <a:rPr lang="fr-FR" baseline="0" dirty="0"/>
              <a:t> depuis longtemps, on ne connait pas bien la biologie des adultes.</a:t>
            </a:r>
          </a:p>
          <a:p>
            <a:r>
              <a:rPr lang="fr-FR" baseline="0" dirty="0"/>
              <a:t>Mouche adulte discrète : Elles sont très difficiles à piéger (surtout la femelle) et on sait peu de chose sur son habitat.</a:t>
            </a:r>
          </a:p>
          <a:p>
            <a:r>
              <a:rPr lang="fr-FR" baseline="0" dirty="0"/>
              <a:t>Même des spécialistes qui l’étudient depuis plus de 20 ans n’ont jamais observé la femelle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BE95-57E7-41EA-9F38-C7754A1D9DC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67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797A-DA80-4753-82A5-10F9CDC3612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Rencontres du CIIRPO - 20 septembre 2018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/>
              <a:t>Myiases à Wohlfahrtia - Des solutions pour prévenir et guérir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34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252D-757E-4751-985F-96AD3468528B}" type="datetimeFigureOut">
              <a:rPr lang="fr-FR" smtClean="0"/>
              <a:pPr/>
              <a:t>25/03/2019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441D-423D-432C-B959-D084EF7C74D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0" y="5733384"/>
            <a:ext cx="9144000" cy="1152000"/>
            <a:chOff x="0" y="5733384"/>
            <a:chExt cx="9144000" cy="11520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70B45AE-0550-4F9B-8243-3FBE05062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49280"/>
              <a:ext cx="9144000" cy="936104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733384"/>
              <a:ext cx="2406192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6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MYIASES A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WOHLFAHRTIA MAGNIFICA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92088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Epidémiologie</a:t>
            </a:r>
          </a:p>
          <a:p>
            <a:r>
              <a:rPr lang="fr-FR" sz="2400" i="1" dirty="0"/>
              <a:t>Février 2019</a:t>
            </a:r>
          </a:p>
          <a:p>
            <a:endParaRPr lang="fr-FR" sz="2400" i="1" dirty="0"/>
          </a:p>
          <a:p>
            <a:r>
              <a:rPr lang="fr-F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Préparé par : Dr Laurence MAROUTEIX (Présidente GTV 86)</a:t>
            </a:r>
          </a:p>
          <a:p>
            <a:r>
              <a:rPr lang="fr-F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Dr Laurent SABOUREAU (Membre Commission ovine SNGTV) </a:t>
            </a:r>
          </a:p>
          <a:p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27501"/>
            <a:ext cx="2647619" cy="800000"/>
          </a:xfrm>
          <a:prstGeom prst="rect">
            <a:avLst/>
          </a:prstGeom>
        </p:spPr>
      </p:pic>
      <p:pic>
        <p:nvPicPr>
          <p:cNvPr id="30728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57" y="2899567"/>
            <a:ext cx="24622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94" y="2195333"/>
            <a:ext cx="25050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73395"/>
            <a:ext cx="2518753" cy="8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18" y="3357560"/>
            <a:ext cx="16764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17" y="382114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36871"/>
            <a:ext cx="1720552" cy="79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 de texte 2"/>
          <p:cNvSpPr txBox="1">
            <a:spLocks noChangeArrowheads="1"/>
          </p:cNvSpPr>
          <p:nvPr/>
        </p:nvSpPr>
        <p:spPr bwMode="auto">
          <a:xfrm>
            <a:off x="2229193" y="4747485"/>
            <a:ext cx="898524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C.D.A.A.S.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97" y="4899835"/>
            <a:ext cx="1189836" cy="53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7428"/>
            <a:ext cx="1290633" cy="15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75856" y="4664747"/>
            <a:ext cx="1944216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Association Régionale Ovine Nouvelle-Aquitaine</a:t>
            </a:r>
          </a:p>
          <a:p>
            <a:pPr algn="ctr"/>
            <a:r>
              <a:rPr lang="fr-FR" sz="1600" b="1" i="1" dirty="0"/>
              <a:t>(ARO NA)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7717" y="196685"/>
            <a:ext cx="263177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27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5915000" cy="1012974"/>
          </a:xfrm>
        </p:spPr>
        <p:txBody>
          <a:bodyPr/>
          <a:lstStyle/>
          <a:p>
            <a:r>
              <a:rPr lang="fr-FR" b="1" dirty="0"/>
              <a:t>HISTORIQUE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8784976" cy="37554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80112" y="6186241"/>
            <a:ext cx="298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Aurore RAFFIER – COPIL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07704" y="1978761"/>
            <a:ext cx="20162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« Gros asticots velus »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67744" y="5221113"/>
            <a:ext cx="216024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Rayon de 10 km autour des communes de </a:t>
            </a:r>
            <a:r>
              <a:rPr lang="fr-FR" sz="1400" b="1" dirty="0" err="1"/>
              <a:t>Mauprévoir</a:t>
            </a:r>
            <a:r>
              <a:rPr lang="fr-FR" sz="1400" b="1" dirty="0"/>
              <a:t>, </a:t>
            </a:r>
            <a:r>
              <a:rPr lang="fr-FR" sz="1400" b="1" dirty="0" err="1"/>
              <a:t>Pressac</a:t>
            </a:r>
            <a:r>
              <a:rPr lang="fr-FR" sz="1400" b="1" dirty="0"/>
              <a:t>, </a:t>
            </a:r>
            <a:r>
              <a:rPr lang="fr-FR" sz="1400" b="1" dirty="0" err="1"/>
              <a:t>Availles</a:t>
            </a:r>
            <a:r>
              <a:rPr lang="fr-FR" sz="1400" b="1" dirty="0"/>
              <a:t> Limousine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20453" y="1116987"/>
            <a:ext cx="1944216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Identification </a:t>
            </a:r>
            <a:r>
              <a:rPr lang="fr-FR" sz="1400" dirty="0" err="1"/>
              <a:t>Wohlfahrtia</a:t>
            </a:r>
            <a:r>
              <a:rPr lang="fr-FR" sz="1400" dirty="0"/>
              <a:t> </a:t>
            </a:r>
            <a:r>
              <a:rPr lang="fr-FR" sz="1400" dirty="0" err="1"/>
              <a:t>magnifica</a:t>
            </a:r>
            <a:endParaRPr lang="fr-FR" sz="1400" dirty="0"/>
          </a:p>
          <a:p>
            <a:pPr algn="ctr"/>
            <a:r>
              <a:rPr lang="fr-FR" sz="1400" i="1" dirty="0"/>
              <a:t>Labos PSA Alliance Pastorale et </a:t>
            </a:r>
            <a:r>
              <a:rPr lang="fr-FR" sz="1400" i="1" dirty="0" err="1"/>
              <a:t>Parasito</a:t>
            </a:r>
            <a:r>
              <a:rPr lang="fr-FR" sz="1400" i="1" dirty="0"/>
              <a:t> ENVA </a:t>
            </a:r>
            <a:r>
              <a:rPr lang="fr-FR" sz="1200" dirty="0"/>
              <a:t>(Pr J. GUILLOT)</a:t>
            </a:r>
          </a:p>
        </p:txBody>
      </p:sp>
    </p:spTree>
    <p:extLst>
      <p:ext uri="{BB962C8B-B14F-4D97-AF65-F5344CB8AC3E}">
        <p14:creationId xmlns:p14="http://schemas.microsoft.com/office/powerpoint/2010/main" val="179112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179802"/>
            <a:ext cx="8064896" cy="1012974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REPARTITION GEOGRAPHIQUE MONDIALE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" y="1192776"/>
            <a:ext cx="9138987" cy="5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60232" y="6545727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Source :</a:t>
            </a:r>
            <a:r>
              <a:rPr lang="fr-FR" sz="1600" dirty="0"/>
              <a:t> S. SOTIRAKI</a:t>
            </a:r>
          </a:p>
        </p:txBody>
      </p:sp>
    </p:spTree>
    <p:extLst>
      <p:ext uri="{BB962C8B-B14F-4D97-AF65-F5344CB8AC3E}">
        <p14:creationId xmlns:p14="http://schemas.microsoft.com/office/powerpoint/2010/main" val="30241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144000" cy="5805264"/>
          </a:xfrm>
        </p:spPr>
      </p:pic>
      <p:sp>
        <p:nvSpPr>
          <p:cNvPr id="7" name="ZoneTexte 6"/>
          <p:cNvSpPr txBox="1"/>
          <p:nvPr/>
        </p:nvSpPr>
        <p:spPr>
          <a:xfrm>
            <a:off x="6084168" y="6309320"/>
            <a:ext cx="283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Source :</a:t>
            </a:r>
            <a:r>
              <a:rPr lang="fr-FR" sz="1600" dirty="0">
                <a:solidFill>
                  <a:schemeClr val="bg1"/>
                </a:solidFill>
              </a:rPr>
              <a:t> S. SOTIRAKI</a:t>
            </a:r>
          </a:p>
        </p:txBody>
      </p:sp>
      <p:sp>
        <p:nvSpPr>
          <p:cNvPr id="8" name="Titre 3"/>
          <p:cNvSpPr txBox="1">
            <a:spLocks noGrp="1"/>
          </p:cNvSpPr>
          <p:nvPr>
            <p:ph type="title"/>
          </p:nvPr>
        </p:nvSpPr>
        <p:spPr bwMode="auto">
          <a:xfrm>
            <a:off x="467544" y="116632"/>
            <a:ext cx="83548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FR" sz="4000" kern="0" dirty="0"/>
              <a:t>REPARTITION GEOGRAPHIQUE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395536" y="116632"/>
            <a:ext cx="8064896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/>
              <a:t>REPARTITION GEOGRAPHIQUE MONDIALE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49152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5656" y="64030"/>
            <a:ext cx="5915000" cy="10129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AGENT CAUSAL</a:t>
            </a:r>
            <a:br>
              <a:rPr lang="fr-FR" b="1" dirty="0"/>
            </a:br>
            <a:r>
              <a:rPr lang="fr-FR" sz="3200" b="1" i="1" dirty="0" err="1"/>
              <a:t>Wohlfahrtia</a:t>
            </a:r>
            <a:r>
              <a:rPr lang="fr-FR" sz="3200" b="1" i="1" dirty="0"/>
              <a:t> </a:t>
            </a:r>
            <a:r>
              <a:rPr lang="fr-FR" sz="3200" b="1" i="1" dirty="0" err="1"/>
              <a:t>magnifica</a:t>
            </a:r>
            <a:endParaRPr lang="fr-FR" sz="32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402"/>
            <a:ext cx="9144000" cy="578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47" y="1052736"/>
            <a:ext cx="298785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6876256" y="6377411"/>
            <a:ext cx="2167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007BBD"/>
              </a:buClr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653C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B8E144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600" i="1" u="sng" dirty="0">
                <a:solidFill>
                  <a:schemeClr val="bg1"/>
                </a:solidFill>
                <a:latin typeface="Times New Roman" pitchFamily="18" charset="0"/>
              </a:rPr>
              <a:t>Photo:</a:t>
            </a:r>
            <a:r>
              <a:rPr lang="fr-FR" altLang="fr-FR" sz="1600" i="1" dirty="0">
                <a:solidFill>
                  <a:schemeClr val="bg1"/>
                </a:solidFill>
                <a:latin typeface="Times New Roman" pitchFamily="18" charset="0"/>
              </a:rPr>
              <a:t> Dr S. SOTIRAKI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" y="4509120"/>
            <a:ext cx="4157663" cy="236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03858"/>
            <a:ext cx="31638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14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73" y="-181659"/>
            <a:ext cx="4045191" cy="3898405"/>
          </a:xfrm>
          <a:prstGeom prst="rect">
            <a:avLst/>
          </a:prstGeom>
        </p:spPr>
      </p:pic>
      <p:pic>
        <p:nvPicPr>
          <p:cNvPr id="13316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18" y="3714965"/>
            <a:ext cx="274303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50" y="2453591"/>
            <a:ext cx="2624137" cy="441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20" y="3582988"/>
            <a:ext cx="4097337" cy="3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355407" y="3063017"/>
            <a:ext cx="3277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007BBD"/>
              </a:buClr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653C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B8E144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600" i="1" u="sng" dirty="0">
                <a:latin typeface="Times New Roman" pitchFamily="18" charset="0"/>
              </a:rPr>
              <a:t>Photos:</a:t>
            </a:r>
            <a:r>
              <a:rPr lang="fr-FR" altLang="fr-FR" sz="1600" i="1" dirty="0">
                <a:latin typeface="Times New Roman" pitchFamily="18" charset="0"/>
              </a:rPr>
              <a:t> Pôle Santé Animale Alliance </a:t>
            </a:r>
          </a:p>
        </p:txBody>
      </p:sp>
      <p:pic>
        <p:nvPicPr>
          <p:cNvPr id="1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18" y="-422907"/>
            <a:ext cx="5372105" cy="288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7452319" y="2107009"/>
            <a:ext cx="1635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007BBD"/>
              </a:buClr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653C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B8E144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600" i="1" u="sng" dirty="0">
                <a:latin typeface="Times New Roman" pitchFamily="18" charset="0"/>
              </a:rPr>
              <a:t>Photo:</a:t>
            </a:r>
            <a:r>
              <a:rPr lang="fr-FR" altLang="fr-FR" sz="1600" i="1" dirty="0">
                <a:latin typeface="Times New Roman" pitchFamily="18" charset="0"/>
              </a:rPr>
              <a:t> Pr Guillot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78" y="2503422"/>
            <a:ext cx="1844489" cy="12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15000" cy="1012974"/>
          </a:xfrm>
        </p:spPr>
        <p:txBody>
          <a:bodyPr/>
          <a:lstStyle/>
          <a:p>
            <a:r>
              <a:rPr lang="fr-FR" b="1" dirty="0"/>
              <a:t>SYMPTÔMES ET LESIONS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056" y="1166019"/>
            <a:ext cx="8496944" cy="4525963"/>
          </a:xfrm>
        </p:spPr>
        <p:txBody>
          <a:bodyPr>
            <a:noAutofit/>
          </a:bodyPr>
          <a:lstStyle/>
          <a:p>
            <a:r>
              <a:rPr lang="fr-FR" b="1" dirty="0"/>
              <a:t>Localisation:</a:t>
            </a:r>
          </a:p>
          <a:p>
            <a:pPr lvl="1"/>
            <a:r>
              <a:rPr lang="fr-FR" sz="2200" dirty="0"/>
              <a:t>Espace </a:t>
            </a:r>
            <a:r>
              <a:rPr lang="fr-FR" sz="2200" dirty="0" err="1"/>
              <a:t>interdigité</a:t>
            </a:r>
            <a:endParaRPr lang="fr-FR" sz="2200" dirty="0"/>
          </a:p>
          <a:p>
            <a:pPr lvl="1"/>
            <a:r>
              <a:rPr lang="fr-FR" sz="2200" dirty="0"/>
              <a:t>Vulve</a:t>
            </a:r>
          </a:p>
          <a:p>
            <a:pPr lvl="1"/>
            <a:r>
              <a:rPr lang="fr-FR" sz="2200" dirty="0"/>
              <a:t>Conduit auditif</a:t>
            </a:r>
          </a:p>
          <a:p>
            <a:pPr lvl="1"/>
            <a:r>
              <a:rPr lang="fr-FR" sz="2200" dirty="0"/>
              <a:t>Plaie sur la tête des béliers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35" y="3429001"/>
            <a:ext cx="662786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541328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Pôle Santé Animale AP</a:t>
            </a:r>
          </a:p>
          <a:p>
            <a:r>
              <a:rPr lang="fr-FR" sz="1400" i="1" dirty="0"/>
              <a:t>Essais traitement – 112 brebis dans 3 élevages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08104" y="1268760"/>
            <a:ext cx="3456383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200" b="1" dirty="0"/>
              <a:t>Bovins :</a:t>
            </a:r>
          </a:p>
          <a:p>
            <a:pPr lvl="2"/>
            <a:r>
              <a:rPr lang="fr-FR" sz="2000" b="1" dirty="0"/>
              <a:t>Vulve</a:t>
            </a:r>
          </a:p>
          <a:p>
            <a:pPr lvl="2"/>
            <a:r>
              <a:rPr lang="fr-FR" sz="2000" b="1" dirty="0"/>
              <a:t>Ombilic</a:t>
            </a:r>
          </a:p>
          <a:p>
            <a:pPr lvl="2"/>
            <a:r>
              <a:rPr lang="fr-FR" sz="2000" b="1" dirty="0"/>
              <a:t>Plaie d’écornage</a:t>
            </a:r>
          </a:p>
          <a:p>
            <a:pPr lvl="2"/>
            <a:r>
              <a:rPr lang="fr-FR" sz="2000" b="1" dirty="0"/>
              <a:t>Boucle auriculaire</a:t>
            </a:r>
          </a:p>
        </p:txBody>
      </p:sp>
    </p:spTree>
    <p:extLst>
      <p:ext uri="{BB962C8B-B14F-4D97-AF65-F5344CB8AC3E}">
        <p14:creationId xmlns:p14="http://schemas.microsoft.com/office/powerpoint/2010/main" val="37819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507413" cy="11430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dirty="0"/>
              <a:t>SYMPTÔMES ET LESIONS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08" y="1052736"/>
            <a:ext cx="4104456" cy="24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7987" y="321297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Pôle Santé Animale AP</a:t>
            </a:r>
          </a:p>
          <a:p>
            <a:r>
              <a:rPr lang="fr-FR" sz="1200" i="1" dirty="0"/>
              <a:t>Essais traitement – 112 brebis dans 3 élevages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2852936"/>
            <a:ext cx="8424167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b="1" dirty="0"/>
              <a:t>Lésions en canaux profonds</a:t>
            </a:r>
          </a:p>
          <a:p>
            <a:pPr lvl="1">
              <a:defRPr/>
            </a:pPr>
            <a:r>
              <a:rPr lang="fr-FR" sz="2400" dirty="0"/>
              <a:t>Inflammations importantes</a:t>
            </a:r>
          </a:p>
          <a:p>
            <a:pPr lvl="2"/>
            <a:r>
              <a:rPr lang="fr-FR" sz="2000" dirty="0"/>
              <a:t>Douleur intense : </a:t>
            </a:r>
            <a:r>
              <a:rPr lang="fr-FR" sz="1800" dirty="0"/>
              <a:t>Agitation, isolement, anorexie</a:t>
            </a:r>
          </a:p>
          <a:p>
            <a:pPr lvl="2"/>
            <a:r>
              <a:rPr lang="fr-FR" sz="2000" dirty="0"/>
              <a:t>Myiases </a:t>
            </a:r>
            <a:r>
              <a:rPr lang="fr-FR" sz="2000" dirty="0" err="1"/>
              <a:t>podales</a:t>
            </a:r>
            <a:r>
              <a:rPr lang="fr-FR" sz="2000" dirty="0"/>
              <a:t> : </a:t>
            </a:r>
            <a:r>
              <a:rPr lang="fr-FR" sz="1800" dirty="0"/>
              <a:t>Boiteries, tuméfaction, déformation du pied</a:t>
            </a:r>
          </a:p>
          <a:p>
            <a:pPr lvl="2"/>
            <a:r>
              <a:rPr lang="fr-FR" sz="2000" dirty="0"/>
              <a:t>Myiases vulvaires : </a:t>
            </a:r>
            <a:r>
              <a:rPr lang="fr-FR" sz="1800" dirty="0"/>
              <a:t>Prurit, infertilité</a:t>
            </a:r>
          </a:p>
          <a:p>
            <a:pPr lvl="1"/>
            <a:r>
              <a:rPr lang="fr-FR" sz="2400" dirty="0"/>
              <a:t>Surinfections bactériennes (pieds, plaies) </a:t>
            </a:r>
            <a:r>
              <a:rPr lang="fr-FR" sz="2400" dirty="0">
                <a:sym typeface="Wingdings" panose="05000000000000000000" pitchFamily="2" charset="2"/>
              </a:rPr>
              <a:t></a:t>
            </a:r>
            <a:r>
              <a:rPr lang="fr-FR" sz="2400" dirty="0"/>
              <a:t> Mort (rare)</a:t>
            </a:r>
          </a:p>
          <a:p>
            <a:pPr lvl="1"/>
            <a:r>
              <a:rPr lang="fr-FR" sz="2400" dirty="0"/>
              <a:t>Rechutes variables selon localisation</a:t>
            </a:r>
          </a:p>
        </p:txBody>
      </p:sp>
    </p:spTree>
    <p:extLst>
      <p:ext uri="{BB962C8B-B14F-4D97-AF65-F5344CB8AC3E}">
        <p14:creationId xmlns:p14="http://schemas.microsoft.com/office/powerpoint/2010/main" val="15164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47664" y="0"/>
            <a:ext cx="6131024" cy="1012974"/>
          </a:xfrm>
        </p:spPr>
        <p:txBody>
          <a:bodyPr/>
          <a:lstStyle/>
          <a:p>
            <a:r>
              <a:rPr lang="fr-FR" b="1" dirty="0"/>
              <a:t>BIOLOGIE WOHLFAHRTIA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39604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600" b="1" i="1" dirty="0"/>
              <a:t>Eléments à prendre en compte</a:t>
            </a:r>
          </a:p>
          <a:p>
            <a:pPr marL="0" indent="0">
              <a:buNone/>
            </a:pPr>
            <a:r>
              <a:rPr lang="fr-FR" sz="2600" b="1" i="1" dirty="0"/>
              <a:t>pour la lutte :</a:t>
            </a:r>
            <a:endParaRPr lang="fr-FR" sz="3500" b="1" i="1" dirty="0"/>
          </a:p>
          <a:p>
            <a:r>
              <a:rPr lang="fr-FR" dirty="0" err="1"/>
              <a:t>Larvipare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(60 à 120 larves / adulte)</a:t>
            </a:r>
          </a:p>
          <a:p>
            <a:r>
              <a:rPr lang="fr-FR" dirty="0" err="1"/>
              <a:t>Larvipose</a:t>
            </a:r>
            <a:endParaRPr lang="fr-FR" dirty="0"/>
          </a:p>
          <a:p>
            <a:r>
              <a:rPr lang="fr-FR" dirty="0"/>
              <a:t>Temps chaud et sec</a:t>
            </a:r>
          </a:p>
          <a:p>
            <a:r>
              <a:rPr lang="fr-FR" dirty="0"/>
              <a:t>Entre peu dans les bâtiments</a:t>
            </a:r>
          </a:p>
          <a:p>
            <a:r>
              <a:rPr lang="fr-FR" dirty="0"/>
              <a:t>Parasite obligatoire, pond sur zones délainées humides</a:t>
            </a:r>
          </a:p>
          <a:p>
            <a:r>
              <a:rPr lang="fr-FR" dirty="0"/>
              <a:t>Enfouissement de la pupe dans le sol (5 à 60 cm de profondeur)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788024" y="1314209"/>
            <a:ext cx="4185932" cy="2160240"/>
            <a:chOff x="4788024" y="1314209"/>
            <a:chExt cx="4185932" cy="216024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314209"/>
              <a:ext cx="4185932" cy="216024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6876256" y="2492896"/>
              <a:ext cx="936104" cy="4231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Sur Hôte</a:t>
              </a:r>
            </a:p>
            <a:p>
              <a:pPr algn="ctr"/>
              <a:r>
                <a:rPr lang="fr-FR" sz="1000" dirty="0"/>
                <a:t>Ovin, bovin…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062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513</Words>
  <Application>Microsoft Office PowerPoint</Application>
  <PresentationFormat>Affichage à l'écran (4:3)</PresentationFormat>
  <Paragraphs>83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Thème Office</vt:lpstr>
      <vt:lpstr>MYIASES A WOHLFAHRTIA MAGNIFICA</vt:lpstr>
      <vt:lpstr>HISTORIQUE</vt:lpstr>
      <vt:lpstr>REPARTITION GEOGRAPHIQUE MONDIALE</vt:lpstr>
      <vt:lpstr>REPARTITION GEOGRAPHIQUE</vt:lpstr>
      <vt:lpstr>AGENT CAUSAL Wohlfahrtia magnifica</vt:lpstr>
      <vt:lpstr>Présentation PowerPoint</vt:lpstr>
      <vt:lpstr>SYMPTÔMES ET LESIONS</vt:lpstr>
      <vt:lpstr>SYMPTÔMES ET LESIONS</vt:lpstr>
      <vt:lpstr>BIOLOGIE WOHLFAHRTIA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prunier</dc:creator>
  <cp:lastModifiedBy>APS-015</cp:lastModifiedBy>
  <cp:revision>82</cp:revision>
  <dcterms:created xsi:type="dcterms:W3CDTF">2018-12-14T07:47:14Z</dcterms:created>
  <dcterms:modified xsi:type="dcterms:W3CDTF">2019-03-25T08:11:37Z</dcterms:modified>
</cp:coreProperties>
</file>